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3"/>
  </p:notesMasterIdLst>
  <p:sldIdLst>
    <p:sldId id="4631" r:id="rId3"/>
    <p:sldId id="4122" r:id="rId4"/>
    <p:sldId id="4047" r:id="rId5"/>
    <p:sldId id="347" r:id="rId6"/>
    <p:sldId id="348" r:id="rId7"/>
    <p:sldId id="349" r:id="rId8"/>
    <p:sldId id="4508" r:id="rId9"/>
    <p:sldId id="4730" r:id="rId10"/>
    <p:sldId id="4509" r:id="rId11"/>
    <p:sldId id="471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133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hyperlink" Target="http://localhost:8090/" TargetMode="External"/><Relationship Id="rId7" Type="http://schemas.openxmlformats.org/officeDocument/2006/relationships/hyperlink" Target="https://plugins.jenkins.io/maven-plugin" TargetMode="External"/><Relationship Id="rId2" Type="http://schemas.openxmlformats.org/officeDocument/2006/relationships/hyperlink" Target="https://www.jenkins.io/download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plugins.jenkins.io/github" TargetMode="External"/><Relationship Id="rId5" Type="http://schemas.openxmlformats.org/officeDocument/2006/relationships/hyperlink" Target="https://plugins.jenkins.io/cloudfoundry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git and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github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Jenkins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What is HANA?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Row v/s Column Store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How HANA Stores the data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What is HDI Container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Develop app using HDI with Java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--BREAK--</a:t>
            </a: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HANA DB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671110" y="4085300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HANA Cloud Instance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HANA schema backing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Understand data explorer tool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Connect to HANA DB instance using JDBC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application to CF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671111" y="3703631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Connect Application to HANA DB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Terminologies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Git commit – A save point which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creates a stable version in git version control. We can always rollback our code to this stable version. When we do a git commit, we will do it on a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local repository.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Branch – Collection of commits together creates a branch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. Also allows us to maintain multiple versions of same application like 1.0, 2.0, dev, production, hotfix, dev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257E58-48C2-40C2-91CB-F3D15EDDAA7F}"/>
              </a:ext>
            </a:extLst>
          </p:cNvPr>
          <p:cNvCxnSpPr/>
          <p:nvPr/>
        </p:nvCxnSpPr>
        <p:spPr>
          <a:xfrm>
            <a:off x="600891" y="2577737"/>
            <a:ext cx="8395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648488D-6C90-4468-A16F-595FA2C3DAAE}"/>
              </a:ext>
            </a:extLst>
          </p:cNvPr>
          <p:cNvSpPr/>
          <p:nvPr/>
        </p:nvSpPr>
        <p:spPr>
          <a:xfrm>
            <a:off x="853440" y="2455817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99B49D-A3D2-4883-BED4-85B3170B6F16}"/>
              </a:ext>
            </a:extLst>
          </p:cNvPr>
          <p:cNvSpPr/>
          <p:nvPr/>
        </p:nvSpPr>
        <p:spPr>
          <a:xfrm>
            <a:off x="1598023" y="2455817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AED420-8D63-47F0-B975-9CA0ABDD506C}"/>
              </a:ext>
            </a:extLst>
          </p:cNvPr>
          <p:cNvSpPr/>
          <p:nvPr/>
        </p:nvSpPr>
        <p:spPr>
          <a:xfrm>
            <a:off x="2442755" y="2455817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1A49C6-FC18-46DF-BA64-52120321FDCF}"/>
              </a:ext>
            </a:extLst>
          </p:cNvPr>
          <p:cNvSpPr/>
          <p:nvPr/>
        </p:nvSpPr>
        <p:spPr>
          <a:xfrm>
            <a:off x="3313613" y="2455817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ED8860-C6FB-45D5-93E4-3D75E95689D2}"/>
              </a:ext>
            </a:extLst>
          </p:cNvPr>
          <p:cNvSpPr/>
          <p:nvPr/>
        </p:nvSpPr>
        <p:spPr>
          <a:xfrm>
            <a:off x="4263529" y="2455817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FA6C44-DBE8-42E8-8181-0AB5BD472BE1}"/>
              </a:ext>
            </a:extLst>
          </p:cNvPr>
          <p:cNvSpPr/>
          <p:nvPr/>
        </p:nvSpPr>
        <p:spPr>
          <a:xfrm>
            <a:off x="5209090" y="2455816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57F0BA-D7B9-4AC9-8773-B6F2DFB88A7E}"/>
              </a:ext>
            </a:extLst>
          </p:cNvPr>
          <p:cNvSpPr/>
          <p:nvPr/>
        </p:nvSpPr>
        <p:spPr>
          <a:xfrm>
            <a:off x="6048787" y="2455815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F18A64-2331-40B7-9D5C-51DA5563C660}"/>
              </a:ext>
            </a:extLst>
          </p:cNvPr>
          <p:cNvSpPr/>
          <p:nvPr/>
        </p:nvSpPr>
        <p:spPr>
          <a:xfrm>
            <a:off x="7104567" y="2455815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8F02D8E8-F22F-41C0-98D3-8739E4E74E63}"/>
              </a:ext>
            </a:extLst>
          </p:cNvPr>
          <p:cNvSpPr/>
          <p:nvPr/>
        </p:nvSpPr>
        <p:spPr>
          <a:xfrm rot="10635062">
            <a:off x="7093226" y="1983153"/>
            <a:ext cx="822948" cy="45317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AB3096-0E10-4728-A880-00DCD7487416}"/>
              </a:ext>
            </a:extLst>
          </p:cNvPr>
          <p:cNvSpPr/>
          <p:nvPr/>
        </p:nvSpPr>
        <p:spPr>
          <a:xfrm>
            <a:off x="1088571" y="3100251"/>
            <a:ext cx="2460173" cy="1180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Vendor Git</a:t>
            </a: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4BA29D47-999F-46E4-817D-534A367DFDC6}"/>
              </a:ext>
            </a:extLst>
          </p:cNvPr>
          <p:cNvSpPr/>
          <p:nvPr/>
        </p:nvSpPr>
        <p:spPr>
          <a:xfrm>
            <a:off x="8554136" y="5233851"/>
            <a:ext cx="792480" cy="75038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5E4EF684-DC8B-4C75-A55B-F562596ECC96}"/>
              </a:ext>
            </a:extLst>
          </p:cNvPr>
          <p:cNvSpPr/>
          <p:nvPr/>
        </p:nvSpPr>
        <p:spPr>
          <a:xfrm>
            <a:off x="2281646" y="5172890"/>
            <a:ext cx="792480" cy="75038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680AF281-5FA1-4829-B7DF-E89C23C341B9}"/>
              </a:ext>
            </a:extLst>
          </p:cNvPr>
          <p:cNvSpPr/>
          <p:nvPr/>
        </p:nvSpPr>
        <p:spPr>
          <a:xfrm>
            <a:off x="2677886" y="4280258"/>
            <a:ext cx="291737" cy="892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C70479-EAD0-4078-989E-02156B4F15B3}"/>
              </a:ext>
            </a:extLst>
          </p:cNvPr>
          <p:cNvSpPr/>
          <p:nvPr/>
        </p:nvSpPr>
        <p:spPr>
          <a:xfrm>
            <a:off x="5743303" y="3017105"/>
            <a:ext cx="2460173" cy="1180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Own Git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23AC9EF-159B-4FC3-AF03-9EA0C5AB268F}"/>
              </a:ext>
            </a:extLst>
          </p:cNvPr>
          <p:cNvSpPr/>
          <p:nvPr/>
        </p:nvSpPr>
        <p:spPr>
          <a:xfrm rot="20184724">
            <a:off x="2720781" y="4827254"/>
            <a:ext cx="370917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6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Cloud Development Char.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Faster Innovations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Lower TCO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 to time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Scalability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40B676-94A6-4821-A32D-01CF0E13E8FE}"/>
              </a:ext>
            </a:extLst>
          </p:cNvPr>
          <p:cNvSpPr/>
          <p:nvPr/>
        </p:nvSpPr>
        <p:spPr>
          <a:xfrm>
            <a:off x="5826034" y="1341120"/>
            <a:ext cx="2647406" cy="931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DEVOPS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8EBA0-13EA-4099-9D6A-D329B93B993E}"/>
              </a:ext>
            </a:extLst>
          </p:cNvPr>
          <p:cNvSpPr txBox="1"/>
          <p:nvPr/>
        </p:nvSpPr>
        <p:spPr>
          <a:xfrm>
            <a:off x="5730240" y="2525486"/>
            <a:ext cx="561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CD – Continuous Delivery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C6A246BA-E8F0-45B3-B209-F6E694DAFAFD}"/>
              </a:ext>
            </a:extLst>
          </p:cNvPr>
          <p:cNvSpPr/>
          <p:nvPr/>
        </p:nvSpPr>
        <p:spPr>
          <a:xfrm>
            <a:off x="409303" y="5738949"/>
            <a:ext cx="539931" cy="52251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90B6A72D-CBE3-4A91-90A5-A362BE195416}"/>
              </a:ext>
            </a:extLst>
          </p:cNvPr>
          <p:cNvSpPr/>
          <p:nvPr/>
        </p:nvSpPr>
        <p:spPr>
          <a:xfrm>
            <a:off x="954272" y="4443157"/>
            <a:ext cx="1863635" cy="9666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A59F890-64F2-4309-BB64-AB786A195007}"/>
              </a:ext>
            </a:extLst>
          </p:cNvPr>
          <p:cNvCxnSpPr>
            <a:stCxn id="8" idx="6"/>
          </p:cNvCxnSpPr>
          <p:nvPr/>
        </p:nvCxnSpPr>
        <p:spPr>
          <a:xfrm flipV="1">
            <a:off x="949234" y="5068389"/>
            <a:ext cx="905692" cy="9318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5CFAC1-A0FC-4C30-B60D-618E2833CEF5}"/>
              </a:ext>
            </a:extLst>
          </p:cNvPr>
          <p:cNvSpPr txBox="1"/>
          <p:nvPr/>
        </p:nvSpPr>
        <p:spPr>
          <a:xfrm>
            <a:off x="1854926" y="541673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push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392EC6DA-9B9A-4577-8260-D8142A1FCD7F}"/>
              </a:ext>
            </a:extLst>
          </p:cNvPr>
          <p:cNvSpPr/>
          <p:nvPr/>
        </p:nvSpPr>
        <p:spPr>
          <a:xfrm>
            <a:off x="9553303" y="4819411"/>
            <a:ext cx="1863635" cy="966652"/>
          </a:xfrm>
          <a:prstGeom prst="cloudCallout">
            <a:avLst>
              <a:gd name="adj1" fmla="val -14758"/>
              <a:gd name="adj2" fmla="val 426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3599D-9BF7-4D6B-9C6F-CCC06D986CC8}"/>
              </a:ext>
            </a:extLst>
          </p:cNvPr>
          <p:cNvSpPr/>
          <p:nvPr/>
        </p:nvSpPr>
        <p:spPr>
          <a:xfrm>
            <a:off x="3558135" y="4686611"/>
            <a:ext cx="1719260" cy="879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Maven Build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EF14C0-DF9F-4AEC-959B-2B61BAA98876}"/>
              </a:ext>
            </a:extLst>
          </p:cNvPr>
          <p:cNvSpPr/>
          <p:nvPr/>
        </p:nvSpPr>
        <p:spPr>
          <a:xfrm>
            <a:off x="4127863" y="5879685"/>
            <a:ext cx="1036320" cy="491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8B1E125-A58C-41DC-872A-33D7FD2F05E1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16200000" flipH="1">
            <a:off x="4375140" y="5608802"/>
            <a:ext cx="313508" cy="2282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C13ECC-056D-47C2-9A3C-B9FE4CC3860A}"/>
              </a:ext>
            </a:extLst>
          </p:cNvPr>
          <p:cNvSpPr/>
          <p:nvPr/>
        </p:nvSpPr>
        <p:spPr>
          <a:xfrm>
            <a:off x="5799909" y="4686611"/>
            <a:ext cx="1637211" cy="879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CF CLI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F3F18CC-B138-46F6-A670-2B599DCDB170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5164183" y="5566176"/>
            <a:ext cx="1454332" cy="5591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BF16425-72A3-42D6-97A3-D07166E918DA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>
            <a:off x="7437120" y="5126394"/>
            <a:ext cx="2121964" cy="1763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769D7F-0809-4F1B-B0B4-E5E98AF53546}"/>
              </a:ext>
            </a:extLst>
          </p:cNvPr>
          <p:cNvSpPr txBox="1"/>
          <p:nvPr/>
        </p:nvSpPr>
        <p:spPr>
          <a:xfrm>
            <a:off x="7811589" y="4819411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cf push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76C8E4-49E3-44E3-96FE-5E3D55E2F1F4}"/>
              </a:ext>
            </a:extLst>
          </p:cNvPr>
          <p:cNvSpPr txBox="1"/>
          <p:nvPr/>
        </p:nvSpPr>
        <p:spPr>
          <a:xfrm>
            <a:off x="4537165" y="2796471"/>
            <a:ext cx="256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Jenkins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D9354E-0D5A-432D-BF11-188D449A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216" y="3442802"/>
            <a:ext cx="1676545" cy="44199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AD6241-AC95-49F2-8533-09D7840786DF}"/>
              </a:ext>
            </a:extLst>
          </p:cNvPr>
          <p:cNvSpPr/>
          <p:nvPr/>
        </p:nvSpPr>
        <p:spPr>
          <a:xfrm>
            <a:off x="3229046" y="3554194"/>
            <a:ext cx="1072988" cy="332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6EB1685-07A1-46A5-96C3-4B3CB91D9485}"/>
              </a:ext>
            </a:extLst>
          </p:cNvPr>
          <p:cNvCxnSpPr>
            <a:stCxn id="26" idx="1"/>
            <a:endCxn id="9" idx="0"/>
          </p:cNvCxnSpPr>
          <p:nvPr/>
        </p:nvCxnSpPr>
        <p:spPr>
          <a:xfrm rot="10800000" flipV="1">
            <a:off x="2006922" y="3720349"/>
            <a:ext cx="1222125" cy="7228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6CA66A2-7127-46BD-9655-D4ED9A916099}"/>
              </a:ext>
            </a:extLst>
          </p:cNvPr>
          <p:cNvSpPr/>
          <p:nvPr/>
        </p:nvSpPr>
        <p:spPr>
          <a:xfrm>
            <a:off x="4417765" y="4052660"/>
            <a:ext cx="1033801" cy="187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maven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EFA503D-DE5D-4C34-B408-5F31EC24ADA5}"/>
              </a:ext>
            </a:extLst>
          </p:cNvPr>
          <p:cNvCxnSpPr>
            <a:stCxn id="29" idx="2"/>
            <a:endCxn id="14" idx="0"/>
          </p:cNvCxnSpPr>
          <p:nvPr/>
        </p:nvCxnSpPr>
        <p:spPr>
          <a:xfrm rot="5400000">
            <a:off x="4453227" y="4205171"/>
            <a:ext cx="445979" cy="516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16F8EC1-7DFC-4A96-BEBC-7C7D22DE6406}"/>
              </a:ext>
            </a:extLst>
          </p:cNvPr>
          <p:cNvSpPr/>
          <p:nvPr/>
        </p:nvSpPr>
        <p:spPr>
          <a:xfrm>
            <a:off x="5812970" y="4055860"/>
            <a:ext cx="1033801" cy="187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CF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BFEE9F6-9681-4D48-AEBE-9A1D4ACECEBF}"/>
              </a:ext>
            </a:extLst>
          </p:cNvPr>
          <p:cNvCxnSpPr>
            <a:stCxn id="32" idx="2"/>
            <a:endCxn id="18" idx="0"/>
          </p:cNvCxnSpPr>
          <p:nvPr/>
        </p:nvCxnSpPr>
        <p:spPr>
          <a:xfrm rot="16200000" flipH="1">
            <a:off x="6252804" y="4320899"/>
            <a:ext cx="442779" cy="2886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1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Steps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Download and </a:t>
            </a:r>
            <a:r>
              <a:rPr lang="en-US" dirty="0">
                <a:solidFill>
                  <a:prstClr val="black"/>
                </a:solidFill>
              </a:rPr>
              <a:t>install Jenkins </a:t>
            </a:r>
            <a:r>
              <a:rPr lang="en-US" dirty="0">
                <a:solidFill>
                  <a:prstClr val="black"/>
                </a:solidFill>
                <a:hlinkClick r:id="rId2"/>
              </a:rPr>
              <a:t>https://www.jenkins.io/download/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Set JAVA_HOME, M2, M2_HOME, JENKINS_HOME Environment Variables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will run automatically as a window service on port 8090 </a:t>
            </a:r>
            <a:r>
              <a:rPr lang="en-US" dirty="0">
                <a:solidFill>
                  <a:prstClr val="black"/>
                </a:solidFill>
              </a:rPr>
              <a:t>- </a:t>
            </a:r>
            <a:r>
              <a:rPr lang="en-US" dirty="0">
                <a:solidFill>
                  <a:prstClr val="black"/>
                </a:solidFill>
                <a:hlinkClick r:id="rId3"/>
              </a:rPr>
              <a:t>http://localhost:8090/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Default user and password is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admin / admin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Go to manage Jenkins 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Manage Plugins</a:t>
            </a: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BF3A4B-D6CF-44B0-BD82-A6595F474E5C}"/>
              </a:ext>
            </a:extLst>
          </p:cNvPr>
          <p:cNvGraphicFramePr>
            <a:graphicFrameLocks noGrp="1"/>
          </p:cNvGraphicFramePr>
          <p:nvPr/>
        </p:nvGraphicFramePr>
        <p:xfrm>
          <a:off x="4648416" y="2667248"/>
          <a:ext cx="3240385" cy="365760"/>
        </p:xfrm>
        <a:graphic>
          <a:graphicData uri="http://schemas.openxmlformats.org/drawingml/2006/table">
            <a:tbl>
              <a:tblPr/>
              <a:tblGrid>
                <a:gridCol w="3240385">
                  <a:extLst>
                    <a:ext uri="{9D8B030D-6E8A-4147-A177-3AD203B41FA5}">
                      <a16:colId xmlns:a16="http://schemas.microsoft.com/office/drawing/2014/main" val="14369096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800">
                          <a:effectLst/>
                          <a:hlinkClick r:id="rId5"/>
                        </a:rPr>
                        <a:t>Cloud Foundry Plugin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5909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6B3299-6379-499E-982E-3C491004944F}"/>
              </a:ext>
            </a:extLst>
          </p:cNvPr>
          <p:cNvGraphicFramePr>
            <a:graphicFrameLocks noGrp="1"/>
          </p:cNvGraphicFramePr>
          <p:nvPr/>
        </p:nvGraphicFramePr>
        <p:xfrm>
          <a:off x="3535359" y="2682488"/>
          <a:ext cx="958947" cy="335280"/>
        </p:xfrm>
        <a:graphic>
          <a:graphicData uri="http://schemas.openxmlformats.org/drawingml/2006/table">
            <a:tbl>
              <a:tblPr/>
              <a:tblGrid>
                <a:gridCol w="958947">
                  <a:extLst>
                    <a:ext uri="{9D8B030D-6E8A-4147-A177-3AD203B41FA5}">
                      <a16:colId xmlns:a16="http://schemas.microsoft.com/office/drawing/2014/main" val="234910843"/>
                    </a:ext>
                  </a:extLst>
                </a:gridCol>
              </a:tblGrid>
              <a:tr h="199571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hlinkClick r:id="rId6"/>
                        </a:rPr>
                        <a:t>GitHub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3774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CEBB00A-89D8-4EFC-A8A8-699DF757C325}"/>
              </a:ext>
            </a:extLst>
          </p:cNvPr>
          <p:cNvSpPr/>
          <p:nvPr/>
        </p:nvSpPr>
        <p:spPr>
          <a:xfrm>
            <a:off x="685800" y="2648436"/>
            <a:ext cx="2547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  <a:hlinkClick r:id="rId7"/>
              </a:rPr>
              <a:t>Maven Integration plugin</a:t>
            </a:r>
            <a:endParaRPr lang="en-US" dirty="0"/>
          </a:p>
        </p:txBody>
      </p:sp>
      <p:pic>
        <p:nvPicPr>
          <p:cNvPr id="1025" name="DefaultOcx">
            <a:extLst>
              <a:ext uri="{FF2B5EF4-FFF2-40B4-BE49-F238E27FC236}">
                <a16:creationId xmlns:a16="http://schemas.microsoft.com/office/drawing/2014/main" id="{67395957-DF54-4D50-A670-D9C817999AC4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746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896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5506</TotalTime>
  <Words>381</Words>
  <Application>Microsoft Office PowerPoint</Application>
  <PresentationFormat>Widescreen</PresentationFormat>
  <Paragraphs>84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-apple-system</vt:lpstr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5742</cp:revision>
  <dcterms:created xsi:type="dcterms:W3CDTF">2020-10-03T07:29:13Z</dcterms:created>
  <dcterms:modified xsi:type="dcterms:W3CDTF">2022-07-12T15:22:13Z</dcterms:modified>
</cp:coreProperties>
</file>